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12192000"/>
  <p:notesSz cx="6858000" cy="9144000"/>
  <p:embeddedFontLst>
    <p:embeddedFont>
      <p:font typeface="Do Hyeon"/>
      <p:regular r:id="rId27"/>
    </p:embeddedFont>
    <p:embeddedFont>
      <p:font typeface="Nanum Gothic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56C9226-BBA4-444B-AD1D-437766DCE1CA}">
  <a:tblStyle styleId="{E56C9226-BBA4-444B-AD1D-437766DCE1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NanumGothic-regular.fntdata"/><Relationship Id="rId27" Type="http://schemas.openxmlformats.org/officeDocument/2006/relationships/font" Target="fonts/DoHyeon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anumGothic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369e6531c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안녕하십니까. 발표를 맡게 된 벌꿀오소리팀 팀장 윤동준입니다. 저희 서비스 이름은 HEROs입니다. 서비스 이름을 heroes라고 붙인 이유는 영화에 나오는 영웅들이 주위 사람들을 지켜주고 도와주는 것에서 착안하여 생각하게 되었습니다</a:t>
            </a:r>
            <a:endParaRPr/>
          </a:p>
        </p:txBody>
      </p:sp>
      <p:sp>
        <p:nvSpPr>
          <p:cNvPr id="82" name="Google Shape;82;g8369e6531c_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369e6531c_1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위에서 나온 Use case들을 간략히 use case diagram으로 나타내보았습니다.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사용자와 운영자가 이용할 수 있는 기능들을 각각 나타내 보았고, 이 외에도~ (넘어감)</a:t>
            </a:r>
            <a:endParaRPr/>
          </a:p>
        </p:txBody>
      </p:sp>
      <p:sp>
        <p:nvSpPr>
          <p:cNvPr id="174" name="Google Shape;174;g8369e6531c_14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37ea1f19c_4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다른 기능들을 포함한 Use case diagram입니다. </a:t>
            </a:r>
            <a:endParaRPr/>
          </a:p>
        </p:txBody>
      </p:sp>
      <p:sp>
        <p:nvSpPr>
          <p:cNvPr id="199" name="Google Shape;199;g837ea1f19c_4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369e6531c_9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 서비스를 사용하면 얻을 수 있는 기대효과로는 수요자 측면에선 ~~맡길 수 있습니다. 공급자 측면에서는  ~~할 수 있습니다. </a:t>
            </a:r>
            <a:endParaRPr/>
          </a:p>
        </p:txBody>
      </p:sp>
      <p:sp>
        <p:nvSpPr>
          <p:cNvPr id="207" name="Google Shape;207;g8369e6531c_9_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37ea1f19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저희가 프로젝트를 진행하는데 전체적인 흐름도입니다. 개발단계와 주차별로 나누어 봤습니다. </a:t>
            </a:r>
            <a:endParaRPr/>
          </a:p>
        </p:txBody>
      </p:sp>
      <p:sp>
        <p:nvSpPr>
          <p:cNvPr id="216" name="Google Shape;216;g837ea1f19c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369e6531c_18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1주차에서 2주차는 계획수립을 하였고, 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8369e6531c_18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37ea1f19c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2주차에서 3주차는 웹페이지 개발환경 구축과 디자인을 할 예정입니다.  </a:t>
            </a:r>
            <a:endParaRPr/>
          </a:p>
        </p:txBody>
      </p:sp>
      <p:sp>
        <p:nvSpPr>
          <p:cNvPr id="284" name="Google Shape;284;g837ea1f19c_4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37ea1f19c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3주차에서 8주차까지는 본격적으로 세부기능을 포함한 웹페이지 개발을 할 예정이고, 매 기능을 개발할 때 마다 테스트를 시행할 것입니다. </a:t>
            </a:r>
            <a:endParaRPr/>
          </a:p>
        </p:txBody>
      </p:sp>
      <p:sp>
        <p:nvSpPr>
          <p:cNvPr id="309" name="Google Shape;309;g837ea1f19c_4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37ea1f19c_4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8주차에는 생성한 웹페이지에 대해서 통합테스트를 시행해서 오류를 검출할 계획입니다.</a:t>
            </a:r>
            <a:endParaRPr/>
          </a:p>
        </p:txBody>
      </p:sp>
      <p:sp>
        <p:nvSpPr>
          <p:cNvPr id="354" name="Google Shape;354;g837ea1f19c_4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37ea1f19c_4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마지막으로 8주차에서 10주차에는 검출된 오류에 대해 수정을 하고, 서버를 배포할 예정입니다. </a:t>
            </a:r>
            <a:endParaRPr/>
          </a:p>
        </p:txBody>
      </p:sp>
      <p:sp>
        <p:nvSpPr>
          <p:cNvPr id="374" name="Google Shape;374;g837ea1f19c_4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37ea1f19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앞에서 말한 workplan을 excel를 이용하여 관리할 예정이며 차트를 통해 각 주제별 진행 상황을 쉽게 파악할 수 있도록 할 것입니다. Anybody? 질문?</a:t>
            </a:r>
            <a:endParaRPr/>
          </a:p>
        </p:txBody>
      </p:sp>
      <p:sp>
        <p:nvSpPr>
          <p:cNvPr id="394" name="Google Shape;394;g837ea1f19c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369e6531c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발표는 먼저 저희 팀에 대해서 간략하게 소개해 드리고, 그 다음으로는 서비스에 대한 소개와 이 서비스를 만드는데 필요한 User Story, Use Case등을 발표하겠습니다. 그리고 이 서비스를 사용할때 예상되는 기대효과와 서비스 개발 계획에 대해서 말씀드리고 발표를 마치겠습니다.</a:t>
            </a:r>
            <a:endParaRPr/>
          </a:p>
        </p:txBody>
      </p:sp>
      <p:sp>
        <p:nvSpPr>
          <p:cNvPr id="92" name="Google Shape;92;g8369e6531c_9_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369e6531c_9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8369e6531c_9_1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369e6531c_9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 팀은 팀장 윤동준, 팀원 박재성, 이진우, 이상목, 이준병 학생으로 구성되어 있습니다. </a:t>
            </a:r>
            <a:endParaRPr/>
          </a:p>
        </p:txBody>
      </p:sp>
      <p:sp>
        <p:nvSpPr>
          <p:cNvPr id="99" name="Google Shape;99;g8369e6531c_9_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369e6531c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대부분의 사람들은 </a:t>
            </a:r>
            <a:r>
              <a:rPr lang="ko-KR">
                <a:solidFill>
                  <a:schemeClr val="dk1"/>
                </a:solidFill>
              </a:rPr>
              <a:t>여러 활동을 할 때 종종 도와줄 사람이 한 명 더 있으면 좋겠다고 느끼는 경우가 있습니다.</a:t>
            </a:r>
            <a:r>
              <a:rPr b="1" lang="ko-KR" sz="1300">
                <a:solidFill>
                  <a:schemeClr val="dk1"/>
                </a:solidFill>
              </a:rPr>
              <a:t> </a:t>
            </a:r>
            <a:r>
              <a:rPr lang="ko-KR">
                <a:solidFill>
                  <a:schemeClr val="dk1"/>
                </a:solidFill>
              </a:rPr>
              <a:t>예를 들어 무거운 짐을 옮길 때 지인들이 도와주면 제일 좋지만, 매번 도와주기는 힘든 경우가 많습니다.  게다가 알바천국과 같은 시스템에서 이런 간단한 도움에 구인공고를 내기에도 무리가 따릅니다.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그래서 간단한 도움이 필요할 때 도와주는 사람을 구할 수 있는 서비스를 만들기로 하였습니다.  저희는 Agile방법론의 Extreme programming기법을 이용할 계획입니다.</a:t>
            </a:r>
            <a:endParaRPr/>
          </a:p>
        </p:txBody>
      </p:sp>
      <p:sp>
        <p:nvSpPr>
          <p:cNvPr id="123" name="Google Shape;123;g8369e6531c_1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369e6531c_9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user story는 사용자와 운영자 입장을 나눠 썼습니다. 저희가 처음 User Story meeting 할때는 되도록이면 많은 사용자의 요구사항을 User story로 정의하였고, 그 후에 많은 user story중 시스템의 주요 기능만 뽑아내서 User Story를 요약하였습니다. 메인페이지에는 제일 기본적인 기능인 회원가입, 로그인, 그리고 알바를 구하는 데 필요한 기능들을 분류하였고, 알림이에는 알림 관련 기능, 그리고 리뷰 및 평점에는 서비스의 만족도을 평가하는 기능을 넣었습니다. </a:t>
            </a:r>
            <a:endParaRPr/>
          </a:p>
        </p:txBody>
      </p:sp>
      <p:sp>
        <p:nvSpPr>
          <p:cNvPr id="132" name="Google Shape;132;g8369e6531c_9_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369e6531c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마지막으로 [운영]에선 운영자가 홈페이지와 유저를 관리하는데 필요한 기능들을 나열하였습니다.</a:t>
            </a:r>
            <a:endParaRPr/>
          </a:p>
        </p:txBody>
      </p:sp>
      <p:sp>
        <p:nvSpPr>
          <p:cNvPr id="140" name="Google Shape;140;g8369e6531c_5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369e6531c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Usecase를 작성하다보니 너무 많은 양의 usecase가 만들어져서 일부 큰 기능들만 추려서 소개하겠습니다. Usecase명, 액터명, 개요, 사전조건, 사후조건, 기본흐름, 대체흐름으로 구성된 usecase를 작성하였습니다. Use Case명은 기능의 명칭을 작성하였고, 액터명은 기능의 참여자를 주 엑터와 부 엑터로 나눠보았습니다. 개요는 usecase의 기능을 간략히 작성하였고,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사전조건은 기능을 사용하기 전에 필요한 조건을, 사후조건은 기능을 사용하고 난 후의 조건을 기술했습니다. 기본흐름에는 기능을 사용하는 방법을 시간 순서대로 적었고, 대체흐름에는 기본흐름을 대체할 수 있는 과정을 나타냈습니다.</a:t>
            </a:r>
            <a:endParaRPr/>
          </a:p>
        </p:txBody>
      </p:sp>
      <p:sp>
        <p:nvSpPr>
          <p:cNvPr id="148" name="Google Shape;148;g8369e6531c_3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369e6531c_1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8369e6531c_18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369e6531c_18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8369e6531c_18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jpg"/><Relationship Id="rId6" Type="http://schemas.openxmlformats.org/officeDocument/2006/relationships/image" Target="../media/image2.jpg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3372753" y="2240410"/>
            <a:ext cx="5446501" cy="1230370"/>
            <a:chOff x="4220891" y="2239285"/>
            <a:chExt cx="5446501" cy="1230370"/>
          </a:xfrm>
        </p:grpSpPr>
        <p:sp>
          <p:nvSpPr>
            <p:cNvPr id="85" name="Google Shape;85;p13"/>
            <p:cNvSpPr txBox="1"/>
            <p:nvPr/>
          </p:nvSpPr>
          <p:spPr>
            <a:xfrm>
              <a:off x="4220892" y="2239285"/>
              <a:ext cx="54465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900">
                  <a:solidFill>
                    <a:schemeClr val="lt1"/>
                  </a:solidFill>
                </a:rPr>
                <a:t>HEROs</a:t>
              </a:r>
              <a:endParaRPr sz="4100"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4220891" y="3100355"/>
              <a:ext cx="5446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lt1"/>
                  </a:solidFill>
                </a:rPr>
                <a:t>Honey Badger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7" name="Google Shape;87;p13"/>
          <p:cNvCxnSpPr/>
          <p:nvPr/>
        </p:nvCxnSpPr>
        <p:spPr>
          <a:xfrm>
            <a:off x="490331" y="5615608"/>
            <a:ext cx="11211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" name="Google Shape;88;p13"/>
          <p:cNvSpPr txBox="1"/>
          <p:nvPr/>
        </p:nvSpPr>
        <p:spPr>
          <a:xfrm>
            <a:off x="490331" y="5746268"/>
            <a:ext cx="56058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Subject : </a:t>
            </a:r>
            <a:r>
              <a:rPr lang="ko-KR" sz="1600">
                <a:solidFill>
                  <a:schemeClr val="lt1"/>
                </a:solidFill>
              </a:rPr>
              <a:t>소프트웨어공학 - 권영우 교수님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</a:t>
            </a:r>
            <a:r>
              <a:rPr lang="ko-KR" sz="1600">
                <a:solidFill>
                  <a:schemeClr val="lt1"/>
                </a:solidFill>
              </a:rPr>
              <a:t>원</a:t>
            </a: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sz="1600">
                <a:solidFill>
                  <a:schemeClr val="lt1"/>
                </a:solidFill>
              </a:rPr>
              <a:t>박재성 이상목 이준병 이진우 윤동준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9065450" y="4864425"/>
            <a:ext cx="26490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22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p22"/>
          <p:cNvSpPr txBox="1"/>
          <p:nvPr/>
        </p:nvSpPr>
        <p:spPr>
          <a:xfrm>
            <a:off x="2731034" y="565190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Use Case Diagram</a:t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USE CASE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7351775" y="1585125"/>
            <a:ext cx="1373400" cy="479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</a:t>
            </a:r>
            <a:r>
              <a:rPr lang="ko-KR">
                <a:solidFill>
                  <a:srgbClr val="FFFFFF"/>
                </a:solidFill>
              </a:rPr>
              <a:t>로그인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7371250" y="3871400"/>
            <a:ext cx="1373400" cy="479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글 올리기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7371250" y="3189300"/>
            <a:ext cx="1373400" cy="479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알림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7351775" y="4622975"/>
            <a:ext cx="1373400" cy="479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별점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7351775" y="2226013"/>
            <a:ext cx="1373400" cy="479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회원정지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6580350" y="1436400"/>
            <a:ext cx="3837900" cy="4775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2286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System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 txBox="1"/>
          <p:nvPr/>
        </p:nvSpPr>
        <p:spPr>
          <a:xfrm>
            <a:off x="4433975" y="3144075"/>
            <a:ext cx="106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</a:t>
            </a:r>
            <a:endParaRPr b="1"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4426413" y="5450088"/>
            <a:ext cx="106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운영자</a:t>
            </a:r>
            <a:endParaRPr b="1"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7" name="Google Shape;187;p22"/>
          <p:cNvCxnSpPr>
            <a:stCxn id="188" idx="3"/>
          </p:cNvCxnSpPr>
          <p:nvPr/>
        </p:nvCxnSpPr>
        <p:spPr>
          <a:xfrm flipH="1" rot="10800000">
            <a:off x="5602565" y="1798113"/>
            <a:ext cx="1728900" cy="589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2"/>
          <p:cNvCxnSpPr>
            <a:stCxn id="188" idx="3"/>
          </p:cNvCxnSpPr>
          <p:nvPr/>
        </p:nvCxnSpPr>
        <p:spPr>
          <a:xfrm>
            <a:off x="5602565" y="2387913"/>
            <a:ext cx="1736700" cy="1016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2"/>
          <p:cNvCxnSpPr>
            <a:stCxn id="188" idx="3"/>
          </p:cNvCxnSpPr>
          <p:nvPr/>
        </p:nvCxnSpPr>
        <p:spPr>
          <a:xfrm>
            <a:off x="5602565" y="2387913"/>
            <a:ext cx="1786200" cy="1677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2"/>
          <p:cNvCxnSpPr>
            <a:stCxn id="188" idx="3"/>
          </p:cNvCxnSpPr>
          <p:nvPr/>
        </p:nvCxnSpPr>
        <p:spPr>
          <a:xfrm>
            <a:off x="5602565" y="2387913"/>
            <a:ext cx="1753200" cy="247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2"/>
          <p:cNvCxnSpPr>
            <a:stCxn id="188" idx="3"/>
            <a:endCxn id="193" idx="2"/>
          </p:cNvCxnSpPr>
          <p:nvPr/>
        </p:nvCxnSpPr>
        <p:spPr>
          <a:xfrm>
            <a:off x="5602565" y="2387913"/>
            <a:ext cx="1768800" cy="3368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2"/>
          <p:cNvSpPr/>
          <p:nvPr/>
        </p:nvSpPr>
        <p:spPr>
          <a:xfrm>
            <a:off x="7371250" y="5516775"/>
            <a:ext cx="1373400" cy="479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문의</a:t>
            </a:r>
            <a:r>
              <a:rPr lang="ko-KR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688" y="1688187"/>
            <a:ext cx="1297878" cy="139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785" y="4022312"/>
            <a:ext cx="1297878" cy="139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2"/>
          <p:cNvCxnSpPr>
            <a:stCxn id="194" idx="3"/>
          </p:cNvCxnSpPr>
          <p:nvPr/>
        </p:nvCxnSpPr>
        <p:spPr>
          <a:xfrm flipH="1" rot="10800000">
            <a:off x="5627662" y="2511637"/>
            <a:ext cx="1728000" cy="2210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2"/>
          <p:cNvCxnSpPr>
            <a:stCxn id="194" idx="3"/>
            <a:endCxn id="193" idx="2"/>
          </p:cNvCxnSpPr>
          <p:nvPr/>
        </p:nvCxnSpPr>
        <p:spPr>
          <a:xfrm>
            <a:off x="5627662" y="4722037"/>
            <a:ext cx="1743600" cy="1034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p23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23"/>
          <p:cNvSpPr txBox="1"/>
          <p:nvPr/>
        </p:nvSpPr>
        <p:spPr>
          <a:xfrm>
            <a:off x="2731034" y="565190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Use Case Diagram</a:t>
            </a:r>
            <a:endParaRPr/>
          </a:p>
        </p:txBody>
      </p:sp>
      <p:sp>
        <p:nvSpPr>
          <p:cNvPr id="203" name="Google Shape;203;p23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USE CASE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125" y="1149890"/>
            <a:ext cx="5025786" cy="5403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24"/>
          <p:cNvCxnSpPr/>
          <p:nvPr/>
        </p:nvCxnSpPr>
        <p:spPr>
          <a:xfrm>
            <a:off x="3061252" y="764615"/>
            <a:ext cx="0" cy="5199561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0" name="Google Shape;210;p24"/>
          <p:cNvSpPr txBox="1"/>
          <p:nvPr/>
        </p:nvSpPr>
        <p:spPr>
          <a:xfrm>
            <a:off x="3101009" y="76461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Benefit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BENEFIT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3925200" y="1806600"/>
            <a:ext cx="32832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F3F3F3"/>
                </a:solidFill>
                <a:latin typeface="Do Hyeon"/>
                <a:ea typeface="Do Hyeon"/>
                <a:cs typeface="Do Hyeon"/>
                <a:sym typeface="Do Hyeon"/>
              </a:rPr>
              <a:t>수요자 측면</a:t>
            </a:r>
            <a:endParaRPr sz="3000">
              <a:solidFill>
                <a:srgbClr val="F3F3F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간단한 도움이 필요할 때 사람을 쉽게 구할 수 있다.</a:t>
            </a: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프로필과 별점 기능으로 믿을 수 있는 사람을 선택할 수 있다.</a:t>
            </a: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특정한 일의 전문가에게 일을 맡길 수 있다.</a:t>
            </a: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8121000" y="1806600"/>
            <a:ext cx="30216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F3F3F3"/>
                </a:solidFill>
                <a:latin typeface="Do Hyeon"/>
                <a:ea typeface="Do Hyeon"/>
                <a:cs typeface="Do Hyeon"/>
                <a:sym typeface="Do Hyeon"/>
              </a:rPr>
              <a:t>공급</a:t>
            </a:r>
            <a:r>
              <a:rPr lang="ko-KR" sz="3000">
                <a:solidFill>
                  <a:srgbClr val="F3F3F3"/>
                </a:solidFill>
                <a:latin typeface="Do Hyeon"/>
                <a:ea typeface="Do Hyeon"/>
                <a:cs typeface="Do Hyeon"/>
                <a:sym typeface="Do Hyeon"/>
              </a:rPr>
              <a:t>자 측면</a:t>
            </a:r>
            <a:endParaRPr sz="3000">
              <a:solidFill>
                <a:srgbClr val="F3F3F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주변의 간단한 일을 도와주며 수익을 기대할 수 있다.</a:t>
            </a: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내가 가진 재능과 노동력을 공유할 수 있다. </a:t>
            </a: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원하는 일, 원하는 시간에 자유롭게 일 할 수 있다.</a:t>
            </a:r>
            <a:endParaRPr sz="18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25"/>
          <p:cNvGrpSpPr/>
          <p:nvPr/>
        </p:nvGrpSpPr>
        <p:grpSpPr>
          <a:xfrm>
            <a:off x="5328140" y="2460353"/>
            <a:ext cx="4250184" cy="144197"/>
            <a:chOff x="1152940" y="3432314"/>
            <a:chExt cx="3560513" cy="159000"/>
          </a:xfrm>
        </p:grpSpPr>
        <p:sp>
          <p:nvSpPr>
            <p:cNvPr id="219" name="Google Shape;219;p25"/>
            <p:cNvSpPr/>
            <p:nvPr/>
          </p:nvSpPr>
          <p:spPr>
            <a:xfrm>
              <a:off x="1152940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2838865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1" name="Google Shape;221;p25"/>
            <p:cNvCxnSpPr>
              <a:stCxn id="219" idx="2"/>
              <a:endCxn id="220" idx="2"/>
            </p:cNvCxnSpPr>
            <p:nvPr/>
          </p:nvCxnSpPr>
          <p:spPr>
            <a:xfrm>
              <a:off x="1152940" y="3511814"/>
              <a:ext cx="1686000" cy="0"/>
            </a:xfrm>
            <a:prstGeom prst="straightConnector1">
              <a:avLst/>
            </a:prstGeom>
            <a:noFill/>
            <a:ln cap="flat" cmpd="sng" w="9525">
              <a:solidFill>
                <a:srgbClr val="36363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2" name="Google Shape;222;p25"/>
            <p:cNvSpPr/>
            <p:nvPr/>
          </p:nvSpPr>
          <p:spPr>
            <a:xfrm>
              <a:off x="4567653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3" name="Google Shape;223;p25"/>
            <p:cNvCxnSpPr>
              <a:endCxn id="222" idx="2"/>
            </p:cNvCxnSpPr>
            <p:nvPr/>
          </p:nvCxnSpPr>
          <p:spPr>
            <a:xfrm>
              <a:off x="2881653" y="3511814"/>
              <a:ext cx="1686000" cy="0"/>
            </a:xfrm>
            <a:prstGeom prst="straightConnector1">
              <a:avLst/>
            </a:prstGeom>
            <a:noFill/>
            <a:ln cap="flat" cmpd="sng" w="9525">
              <a:solidFill>
                <a:srgbClr val="36363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4" name="Google Shape;224;p25"/>
          <p:cNvSpPr txBox="1"/>
          <p:nvPr/>
        </p:nvSpPr>
        <p:spPr>
          <a:xfrm>
            <a:off x="7216194" y="2002309"/>
            <a:ext cx="63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9254525" y="1963824"/>
            <a:ext cx="63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3204101" y="3376976"/>
            <a:ext cx="63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5744414" y="2604662"/>
            <a:ext cx="10503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계획 수립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7610275" y="2584352"/>
            <a:ext cx="14601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웹페이지 생성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9" name="Google Shape;229;p25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" name="Google Shape;230;p25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u="sng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5177875" y="2002309"/>
            <a:ext cx="63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3101009" y="76461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Work Plan</a:t>
            </a:r>
            <a:endParaRPr/>
          </a:p>
        </p:txBody>
      </p:sp>
      <p:grpSp>
        <p:nvGrpSpPr>
          <p:cNvPr id="233" name="Google Shape;233;p25"/>
          <p:cNvGrpSpPr/>
          <p:nvPr/>
        </p:nvGrpSpPr>
        <p:grpSpPr>
          <a:xfrm>
            <a:off x="5404340" y="3828332"/>
            <a:ext cx="6436683" cy="144197"/>
            <a:chOff x="1152940" y="3432314"/>
            <a:chExt cx="5392212" cy="159000"/>
          </a:xfrm>
        </p:grpSpPr>
        <p:sp>
          <p:nvSpPr>
            <p:cNvPr id="234" name="Google Shape;234;p25"/>
            <p:cNvSpPr/>
            <p:nvPr/>
          </p:nvSpPr>
          <p:spPr>
            <a:xfrm>
              <a:off x="1152940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2838865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6" name="Google Shape;236;p25"/>
            <p:cNvCxnSpPr>
              <a:stCxn id="234" idx="2"/>
              <a:endCxn id="235" idx="2"/>
            </p:cNvCxnSpPr>
            <p:nvPr/>
          </p:nvCxnSpPr>
          <p:spPr>
            <a:xfrm>
              <a:off x="1152940" y="3511814"/>
              <a:ext cx="1686000" cy="0"/>
            </a:xfrm>
            <a:prstGeom prst="straightConnector1">
              <a:avLst/>
            </a:prstGeom>
            <a:noFill/>
            <a:ln cap="flat" cmpd="sng" w="9525">
              <a:solidFill>
                <a:srgbClr val="36363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7" name="Google Shape;237;p25"/>
            <p:cNvSpPr/>
            <p:nvPr/>
          </p:nvSpPr>
          <p:spPr>
            <a:xfrm>
              <a:off x="4567653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8" name="Google Shape;238;p25"/>
            <p:cNvCxnSpPr>
              <a:endCxn id="237" idx="2"/>
            </p:cNvCxnSpPr>
            <p:nvPr/>
          </p:nvCxnSpPr>
          <p:spPr>
            <a:xfrm>
              <a:off x="2881653" y="3511814"/>
              <a:ext cx="1686000" cy="0"/>
            </a:xfrm>
            <a:prstGeom prst="straightConnector1">
              <a:avLst/>
            </a:prstGeom>
            <a:noFill/>
            <a:ln cap="flat" cmpd="sng" w="9525">
              <a:solidFill>
                <a:srgbClr val="36363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9" name="Google Shape;239;p25"/>
            <p:cNvSpPr/>
            <p:nvPr/>
          </p:nvSpPr>
          <p:spPr>
            <a:xfrm>
              <a:off x="6399352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40" name="Google Shape;240;p25"/>
            <p:cNvCxnSpPr>
              <a:endCxn id="239" idx="2"/>
            </p:cNvCxnSpPr>
            <p:nvPr/>
          </p:nvCxnSpPr>
          <p:spPr>
            <a:xfrm>
              <a:off x="4713352" y="3511814"/>
              <a:ext cx="1686000" cy="0"/>
            </a:xfrm>
            <a:prstGeom prst="straightConnector1">
              <a:avLst/>
            </a:prstGeom>
            <a:noFill/>
            <a:ln cap="flat" cmpd="sng" w="9525">
              <a:solidFill>
                <a:srgbClr val="36363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41" name="Google Shape;241;p25"/>
          <p:cNvSpPr txBox="1"/>
          <p:nvPr/>
        </p:nvSpPr>
        <p:spPr>
          <a:xfrm>
            <a:off x="7266619" y="3331788"/>
            <a:ext cx="63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rgbClr val="FFFFFF"/>
                </a:solidFill>
              </a:rPr>
              <a:t>6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9330725" y="3331803"/>
            <a:ext cx="63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rgbClr val="FFFFFF"/>
                </a:solidFill>
              </a:rPr>
              <a:t>7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11482876" y="3370280"/>
            <a:ext cx="63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rgbClr val="FFFFFF"/>
                </a:solidFill>
              </a:rPr>
              <a:t>8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6733254" y="4030866"/>
            <a:ext cx="14601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웹페이지 개발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5254075" y="3370288"/>
            <a:ext cx="63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rgbClr val="FFFFFF"/>
                </a:solidFill>
              </a:rPr>
              <a:t>5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25"/>
          <p:cNvGrpSpPr/>
          <p:nvPr/>
        </p:nvGrpSpPr>
        <p:grpSpPr>
          <a:xfrm>
            <a:off x="6323964" y="5279603"/>
            <a:ext cx="2186530" cy="144197"/>
            <a:chOff x="1152940" y="3432314"/>
            <a:chExt cx="1831725" cy="159000"/>
          </a:xfrm>
        </p:grpSpPr>
        <p:sp>
          <p:nvSpPr>
            <p:cNvPr id="247" name="Google Shape;247;p25"/>
            <p:cNvSpPr/>
            <p:nvPr/>
          </p:nvSpPr>
          <p:spPr>
            <a:xfrm>
              <a:off x="1152940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2838865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49" name="Google Shape;249;p25"/>
            <p:cNvCxnSpPr>
              <a:stCxn id="247" idx="2"/>
              <a:endCxn id="248" idx="2"/>
            </p:cNvCxnSpPr>
            <p:nvPr/>
          </p:nvCxnSpPr>
          <p:spPr>
            <a:xfrm>
              <a:off x="1152940" y="3511814"/>
              <a:ext cx="1686000" cy="0"/>
            </a:xfrm>
            <a:prstGeom prst="straightConnector1">
              <a:avLst/>
            </a:prstGeom>
            <a:noFill/>
            <a:ln cap="flat" cmpd="sng" w="9525">
              <a:solidFill>
                <a:srgbClr val="36363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50" name="Google Shape;250;p25"/>
          <p:cNvSpPr txBox="1"/>
          <p:nvPr/>
        </p:nvSpPr>
        <p:spPr>
          <a:xfrm>
            <a:off x="8135818" y="4821559"/>
            <a:ext cx="63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5642070" y="5475045"/>
            <a:ext cx="128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최종 테스트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7847096" y="5472710"/>
            <a:ext cx="10503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최종 점검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3" name="Google Shape;253;p25"/>
          <p:cNvSpPr txBox="1"/>
          <p:nvPr/>
        </p:nvSpPr>
        <p:spPr>
          <a:xfrm>
            <a:off x="6173699" y="4821559"/>
            <a:ext cx="63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rgbClr val="FFFFFF"/>
                </a:solidFill>
              </a:rPr>
              <a:t>9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3978700" y="1963825"/>
            <a:ext cx="1164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rgbClr val="FFFFFF"/>
                </a:solidFill>
              </a:rPr>
              <a:t>WEEK </a:t>
            </a:r>
            <a:endParaRPr sz="2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25"/>
          <p:cNvGrpSpPr/>
          <p:nvPr/>
        </p:nvGrpSpPr>
        <p:grpSpPr>
          <a:xfrm>
            <a:off x="3343790" y="3828328"/>
            <a:ext cx="2060565" cy="144197"/>
            <a:chOff x="1152940" y="3432314"/>
            <a:chExt cx="1726200" cy="159000"/>
          </a:xfrm>
        </p:grpSpPr>
        <p:sp>
          <p:nvSpPr>
            <p:cNvPr id="256" name="Google Shape;256;p25"/>
            <p:cNvSpPr/>
            <p:nvPr/>
          </p:nvSpPr>
          <p:spPr>
            <a:xfrm>
              <a:off x="1152940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57" name="Google Shape;257;p25"/>
            <p:cNvCxnSpPr>
              <a:stCxn id="256" idx="2"/>
            </p:cNvCxnSpPr>
            <p:nvPr/>
          </p:nvCxnSpPr>
          <p:spPr>
            <a:xfrm>
              <a:off x="1152940" y="3511814"/>
              <a:ext cx="1726200" cy="0"/>
            </a:xfrm>
            <a:prstGeom prst="straightConnector1">
              <a:avLst/>
            </a:prstGeom>
            <a:noFill/>
            <a:ln cap="flat" cmpd="sng" w="9525">
              <a:solidFill>
                <a:srgbClr val="36363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p26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3" name="Google Shape;263;p26"/>
          <p:cNvSpPr txBox="1"/>
          <p:nvPr/>
        </p:nvSpPr>
        <p:spPr>
          <a:xfrm>
            <a:off x="3021509" y="65591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Work Plan</a:t>
            </a:r>
            <a:endParaRPr/>
          </a:p>
        </p:txBody>
      </p:sp>
      <p:sp>
        <p:nvSpPr>
          <p:cNvPr id="264" name="Google Shape;264;p26"/>
          <p:cNvSpPr txBox="1"/>
          <p:nvPr/>
        </p:nvSpPr>
        <p:spPr>
          <a:xfrm>
            <a:off x="3385942" y="1287835"/>
            <a:ext cx="88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u="sng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7091404" y="2451403"/>
            <a:ext cx="704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9284967" y="2451394"/>
            <a:ext cx="704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4897829" y="2451403"/>
            <a:ext cx="704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600">
                <a:solidFill>
                  <a:srgbClr val="FFFFFF"/>
                </a:solidFill>
              </a:rPr>
              <a:t>1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26"/>
          <p:cNvGrpSpPr/>
          <p:nvPr/>
        </p:nvGrpSpPr>
        <p:grpSpPr>
          <a:xfrm>
            <a:off x="5171545" y="3207182"/>
            <a:ext cx="4572055" cy="159000"/>
            <a:chOff x="1152940" y="3432314"/>
            <a:chExt cx="3560513" cy="159000"/>
          </a:xfrm>
        </p:grpSpPr>
        <p:sp>
          <p:nvSpPr>
            <p:cNvPr id="270" name="Google Shape;270;p26"/>
            <p:cNvSpPr/>
            <p:nvPr/>
          </p:nvSpPr>
          <p:spPr>
            <a:xfrm>
              <a:off x="1152940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2838865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72" name="Google Shape;272;p26"/>
            <p:cNvCxnSpPr>
              <a:stCxn id="270" idx="2"/>
              <a:endCxn id="271" idx="2"/>
            </p:cNvCxnSpPr>
            <p:nvPr/>
          </p:nvCxnSpPr>
          <p:spPr>
            <a:xfrm>
              <a:off x="1152940" y="3511814"/>
              <a:ext cx="1686000" cy="0"/>
            </a:xfrm>
            <a:prstGeom prst="straightConnector1">
              <a:avLst/>
            </a:prstGeom>
            <a:noFill/>
            <a:ln cap="flat" cmpd="sng" w="9525">
              <a:solidFill>
                <a:srgbClr val="36363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3" name="Google Shape;273;p26"/>
            <p:cNvSpPr/>
            <p:nvPr/>
          </p:nvSpPr>
          <p:spPr>
            <a:xfrm>
              <a:off x="4567653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74" name="Google Shape;274;p26"/>
            <p:cNvCxnSpPr>
              <a:endCxn id="273" idx="2"/>
            </p:cNvCxnSpPr>
            <p:nvPr/>
          </p:nvCxnSpPr>
          <p:spPr>
            <a:xfrm>
              <a:off x="2881653" y="3511814"/>
              <a:ext cx="1686000" cy="0"/>
            </a:xfrm>
            <a:prstGeom prst="straightConnector1">
              <a:avLst/>
            </a:prstGeom>
            <a:noFill/>
            <a:ln cap="flat" cmpd="sng" w="9525">
              <a:solidFill>
                <a:srgbClr val="36363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75" name="Google Shape;275;p26"/>
          <p:cNvSpPr txBox="1"/>
          <p:nvPr/>
        </p:nvSpPr>
        <p:spPr>
          <a:xfrm>
            <a:off x="4717872" y="3634620"/>
            <a:ext cx="116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아이디어 선정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6"/>
          <p:cNvSpPr txBox="1"/>
          <p:nvPr/>
        </p:nvSpPr>
        <p:spPr>
          <a:xfrm>
            <a:off x="6619675" y="3634625"/>
            <a:ext cx="167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사용자 분석 및 이해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8799125" y="3634625"/>
            <a:ext cx="167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운영자 분석 및 이해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4619476" y="4369925"/>
            <a:ext cx="136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4.10 ~ 4.11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6748076" y="4369925"/>
            <a:ext cx="154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4.11 ~ 4.18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6"/>
          <p:cNvSpPr txBox="1"/>
          <p:nvPr/>
        </p:nvSpPr>
        <p:spPr>
          <a:xfrm>
            <a:off x="8967001" y="4369925"/>
            <a:ext cx="154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4.11 ~ 4.18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6"/>
          <p:cNvSpPr txBox="1"/>
          <p:nvPr/>
        </p:nvSpPr>
        <p:spPr>
          <a:xfrm>
            <a:off x="3520800" y="1515600"/>
            <a:ext cx="44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rgbClr val="FFFFFF"/>
                </a:solidFill>
              </a:rPr>
              <a:t>WEEK 1~2 계획 수립</a:t>
            </a:r>
            <a:endParaRPr sz="2600"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rgbClr val="A5A5A5"/>
                </a:solidFill>
              </a:rPr>
              <a:t> </a:t>
            </a:r>
            <a:endParaRPr sz="2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p27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7" name="Google Shape;287;p27"/>
          <p:cNvSpPr txBox="1"/>
          <p:nvPr/>
        </p:nvSpPr>
        <p:spPr>
          <a:xfrm>
            <a:off x="3021509" y="65591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Work Plan</a:t>
            </a:r>
            <a:endParaRPr/>
          </a:p>
        </p:txBody>
      </p:sp>
      <p:sp>
        <p:nvSpPr>
          <p:cNvPr id="288" name="Google Shape;288;p27"/>
          <p:cNvSpPr txBox="1"/>
          <p:nvPr/>
        </p:nvSpPr>
        <p:spPr>
          <a:xfrm>
            <a:off x="3385942" y="1514785"/>
            <a:ext cx="88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7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u="sng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3101000" y="1444025"/>
            <a:ext cx="18462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3519075" y="1514775"/>
            <a:ext cx="44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rgbClr val="FFFFFF"/>
                </a:solidFill>
              </a:rPr>
              <a:t>WEEK 2~3 웹페이지 생성</a:t>
            </a:r>
            <a:endParaRPr sz="2600"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rgbClr val="A5A5A5"/>
                </a:solidFill>
              </a:rPr>
              <a:t> </a:t>
            </a:r>
            <a:endParaRPr sz="2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7"/>
          <p:cNvSpPr txBox="1"/>
          <p:nvPr/>
        </p:nvSpPr>
        <p:spPr>
          <a:xfrm>
            <a:off x="7091404" y="2482440"/>
            <a:ext cx="704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7"/>
          <p:cNvSpPr txBox="1"/>
          <p:nvPr/>
        </p:nvSpPr>
        <p:spPr>
          <a:xfrm>
            <a:off x="9284967" y="2482431"/>
            <a:ext cx="704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7"/>
          <p:cNvSpPr txBox="1"/>
          <p:nvPr/>
        </p:nvSpPr>
        <p:spPr>
          <a:xfrm>
            <a:off x="4897829" y="2482440"/>
            <a:ext cx="704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600">
                <a:solidFill>
                  <a:srgbClr val="FFFFFF"/>
                </a:solidFill>
              </a:rPr>
              <a:t>1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" name="Google Shape;295;p27"/>
          <p:cNvGrpSpPr/>
          <p:nvPr/>
        </p:nvGrpSpPr>
        <p:grpSpPr>
          <a:xfrm>
            <a:off x="5171545" y="3238220"/>
            <a:ext cx="4572055" cy="159000"/>
            <a:chOff x="1152940" y="3432314"/>
            <a:chExt cx="3560513" cy="159000"/>
          </a:xfrm>
        </p:grpSpPr>
        <p:sp>
          <p:nvSpPr>
            <p:cNvPr id="296" name="Google Shape;296;p27"/>
            <p:cNvSpPr/>
            <p:nvPr/>
          </p:nvSpPr>
          <p:spPr>
            <a:xfrm>
              <a:off x="1152940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2838865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98" name="Google Shape;298;p27"/>
            <p:cNvCxnSpPr>
              <a:stCxn id="296" idx="2"/>
              <a:endCxn id="297" idx="2"/>
            </p:cNvCxnSpPr>
            <p:nvPr/>
          </p:nvCxnSpPr>
          <p:spPr>
            <a:xfrm>
              <a:off x="1152940" y="3511814"/>
              <a:ext cx="1686000" cy="0"/>
            </a:xfrm>
            <a:prstGeom prst="straightConnector1">
              <a:avLst/>
            </a:prstGeom>
            <a:noFill/>
            <a:ln cap="flat" cmpd="sng" w="9525">
              <a:solidFill>
                <a:srgbClr val="36363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99" name="Google Shape;299;p27"/>
            <p:cNvSpPr/>
            <p:nvPr/>
          </p:nvSpPr>
          <p:spPr>
            <a:xfrm>
              <a:off x="4567653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00" name="Google Shape;300;p27"/>
            <p:cNvCxnSpPr>
              <a:endCxn id="299" idx="2"/>
            </p:cNvCxnSpPr>
            <p:nvPr/>
          </p:nvCxnSpPr>
          <p:spPr>
            <a:xfrm>
              <a:off x="2881653" y="3511814"/>
              <a:ext cx="1686000" cy="0"/>
            </a:xfrm>
            <a:prstGeom prst="straightConnector1">
              <a:avLst/>
            </a:prstGeom>
            <a:noFill/>
            <a:ln cap="flat" cmpd="sng" w="9525">
              <a:solidFill>
                <a:srgbClr val="36363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01" name="Google Shape;301;p27"/>
          <p:cNvSpPr txBox="1"/>
          <p:nvPr/>
        </p:nvSpPr>
        <p:spPr>
          <a:xfrm>
            <a:off x="4717872" y="3665657"/>
            <a:ext cx="116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개발환경 구축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7"/>
          <p:cNvSpPr txBox="1"/>
          <p:nvPr/>
        </p:nvSpPr>
        <p:spPr>
          <a:xfrm>
            <a:off x="6619675" y="3665663"/>
            <a:ext cx="167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UX 디자인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8799125" y="3665663"/>
            <a:ext cx="167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UI 디자인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4619476" y="4400963"/>
            <a:ext cx="136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4.17 ~ 4.18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6748076" y="4400963"/>
            <a:ext cx="154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4.18 ~ 4.21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8967001" y="4400963"/>
            <a:ext cx="154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4.18 ~ 4.21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1" name="Google Shape;311;p28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2" name="Google Shape;312;p28"/>
          <p:cNvSpPr txBox="1"/>
          <p:nvPr/>
        </p:nvSpPr>
        <p:spPr>
          <a:xfrm>
            <a:off x="3021509" y="65591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Work Plan</a:t>
            </a:r>
            <a:endParaRPr/>
          </a:p>
        </p:txBody>
      </p:sp>
      <p:sp>
        <p:nvSpPr>
          <p:cNvPr id="313" name="Google Shape;313;p28"/>
          <p:cNvSpPr txBox="1"/>
          <p:nvPr/>
        </p:nvSpPr>
        <p:spPr>
          <a:xfrm>
            <a:off x="3385942" y="1514785"/>
            <a:ext cx="88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u="sng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5" name="Google Shape;315;p28"/>
          <p:cNvSpPr txBox="1"/>
          <p:nvPr/>
        </p:nvSpPr>
        <p:spPr>
          <a:xfrm>
            <a:off x="3101000" y="1444025"/>
            <a:ext cx="18462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3519075" y="1514775"/>
            <a:ext cx="44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rgbClr val="FFFFFF"/>
                </a:solidFill>
              </a:rPr>
              <a:t>WEEK 3~8 웹페이지 개발</a:t>
            </a:r>
            <a:endParaRPr sz="2600"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rgbClr val="A5A5A5"/>
                </a:solidFill>
              </a:rPr>
              <a:t> </a:t>
            </a:r>
            <a:endParaRPr sz="2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8"/>
          <p:cNvSpPr txBox="1"/>
          <p:nvPr/>
        </p:nvSpPr>
        <p:spPr>
          <a:xfrm>
            <a:off x="6072879" y="2189115"/>
            <a:ext cx="704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8"/>
          <p:cNvSpPr txBox="1"/>
          <p:nvPr/>
        </p:nvSpPr>
        <p:spPr>
          <a:xfrm>
            <a:off x="8230367" y="2189131"/>
            <a:ext cx="704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8"/>
          <p:cNvSpPr txBox="1"/>
          <p:nvPr/>
        </p:nvSpPr>
        <p:spPr>
          <a:xfrm>
            <a:off x="3915379" y="2189115"/>
            <a:ext cx="704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600">
                <a:solidFill>
                  <a:srgbClr val="FFFFFF"/>
                </a:solidFill>
              </a:rPr>
              <a:t>1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28"/>
          <p:cNvGrpSpPr/>
          <p:nvPr/>
        </p:nvGrpSpPr>
        <p:grpSpPr>
          <a:xfrm>
            <a:off x="4138895" y="2886832"/>
            <a:ext cx="4572055" cy="159000"/>
            <a:chOff x="1152940" y="3432314"/>
            <a:chExt cx="3560513" cy="159000"/>
          </a:xfrm>
        </p:grpSpPr>
        <p:sp>
          <p:nvSpPr>
            <p:cNvPr id="321" name="Google Shape;321;p28"/>
            <p:cNvSpPr/>
            <p:nvPr/>
          </p:nvSpPr>
          <p:spPr>
            <a:xfrm>
              <a:off x="1152940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2838865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23" name="Google Shape;323;p28"/>
            <p:cNvCxnSpPr>
              <a:stCxn id="321" idx="2"/>
              <a:endCxn id="322" idx="2"/>
            </p:cNvCxnSpPr>
            <p:nvPr/>
          </p:nvCxnSpPr>
          <p:spPr>
            <a:xfrm>
              <a:off x="1152940" y="3511814"/>
              <a:ext cx="1686000" cy="0"/>
            </a:xfrm>
            <a:prstGeom prst="straightConnector1">
              <a:avLst/>
            </a:prstGeom>
            <a:noFill/>
            <a:ln cap="flat" cmpd="sng" w="9525">
              <a:solidFill>
                <a:srgbClr val="36363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24" name="Google Shape;324;p28"/>
            <p:cNvSpPr/>
            <p:nvPr/>
          </p:nvSpPr>
          <p:spPr>
            <a:xfrm>
              <a:off x="4567653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25" name="Google Shape;325;p28"/>
            <p:cNvCxnSpPr>
              <a:endCxn id="324" idx="2"/>
            </p:cNvCxnSpPr>
            <p:nvPr/>
          </p:nvCxnSpPr>
          <p:spPr>
            <a:xfrm>
              <a:off x="2881653" y="3511814"/>
              <a:ext cx="1686000" cy="0"/>
            </a:xfrm>
            <a:prstGeom prst="straightConnector1">
              <a:avLst/>
            </a:prstGeom>
            <a:noFill/>
            <a:ln cap="flat" cmpd="sng" w="9525">
              <a:solidFill>
                <a:srgbClr val="36363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26" name="Google Shape;326;p28"/>
          <p:cNvSpPr txBox="1"/>
          <p:nvPr/>
        </p:nvSpPr>
        <p:spPr>
          <a:xfrm>
            <a:off x="3656925" y="3251200"/>
            <a:ext cx="136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메인페이지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8"/>
          <p:cNvSpPr txBox="1"/>
          <p:nvPr/>
        </p:nvSpPr>
        <p:spPr>
          <a:xfrm>
            <a:off x="5558738" y="3251213"/>
            <a:ext cx="167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게시판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8"/>
          <p:cNvSpPr txBox="1"/>
          <p:nvPr/>
        </p:nvSpPr>
        <p:spPr>
          <a:xfrm>
            <a:off x="7738188" y="3251213"/>
            <a:ext cx="167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운영자 페이지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8"/>
          <p:cNvSpPr txBox="1"/>
          <p:nvPr/>
        </p:nvSpPr>
        <p:spPr>
          <a:xfrm>
            <a:off x="3693651" y="3724613"/>
            <a:ext cx="136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4.22 ~ 4.27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5819438" y="3719363"/>
            <a:ext cx="154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4.25 ~ 5.2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8"/>
          <p:cNvSpPr txBox="1"/>
          <p:nvPr/>
        </p:nvSpPr>
        <p:spPr>
          <a:xfrm>
            <a:off x="7945538" y="3724613"/>
            <a:ext cx="154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5</a:t>
            </a:r>
            <a:r>
              <a:rPr lang="ko-KR" sz="1800">
                <a:solidFill>
                  <a:schemeClr val="lt1"/>
                </a:solidFill>
              </a:rPr>
              <a:t>.1 ~ 5.6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28"/>
          <p:cNvGrpSpPr/>
          <p:nvPr/>
        </p:nvGrpSpPr>
        <p:grpSpPr>
          <a:xfrm>
            <a:off x="5170720" y="4972720"/>
            <a:ext cx="4572055" cy="159000"/>
            <a:chOff x="1152940" y="3432314"/>
            <a:chExt cx="3560513" cy="159000"/>
          </a:xfrm>
        </p:grpSpPr>
        <p:sp>
          <p:nvSpPr>
            <p:cNvPr id="333" name="Google Shape;333;p28"/>
            <p:cNvSpPr/>
            <p:nvPr/>
          </p:nvSpPr>
          <p:spPr>
            <a:xfrm>
              <a:off x="1152940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2838865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35" name="Google Shape;335;p28"/>
            <p:cNvCxnSpPr>
              <a:stCxn id="333" idx="2"/>
              <a:endCxn id="334" idx="2"/>
            </p:cNvCxnSpPr>
            <p:nvPr/>
          </p:nvCxnSpPr>
          <p:spPr>
            <a:xfrm>
              <a:off x="1152940" y="3511814"/>
              <a:ext cx="1686000" cy="0"/>
            </a:xfrm>
            <a:prstGeom prst="straightConnector1">
              <a:avLst/>
            </a:prstGeom>
            <a:noFill/>
            <a:ln cap="flat" cmpd="sng" w="9525">
              <a:solidFill>
                <a:srgbClr val="36363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36" name="Google Shape;336;p28"/>
            <p:cNvSpPr/>
            <p:nvPr/>
          </p:nvSpPr>
          <p:spPr>
            <a:xfrm>
              <a:off x="4567653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37" name="Google Shape;337;p28"/>
            <p:cNvCxnSpPr>
              <a:endCxn id="336" idx="2"/>
            </p:cNvCxnSpPr>
            <p:nvPr/>
          </p:nvCxnSpPr>
          <p:spPr>
            <a:xfrm>
              <a:off x="2881653" y="3511814"/>
              <a:ext cx="1686000" cy="0"/>
            </a:xfrm>
            <a:prstGeom prst="straightConnector1">
              <a:avLst/>
            </a:prstGeom>
            <a:noFill/>
            <a:ln cap="flat" cmpd="sng" w="9525">
              <a:solidFill>
                <a:srgbClr val="36363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338" name="Google Shape;338;p28"/>
          <p:cNvCxnSpPr/>
          <p:nvPr/>
        </p:nvCxnSpPr>
        <p:spPr>
          <a:xfrm>
            <a:off x="8622811" y="2966332"/>
            <a:ext cx="2165100" cy="0"/>
          </a:xfrm>
          <a:prstGeom prst="straightConnector1">
            <a:avLst/>
          </a:prstGeom>
          <a:noFill/>
          <a:ln cap="flat" cmpd="sng" w="9525">
            <a:solidFill>
              <a:srgbClr val="36363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9" name="Google Shape;339;p28"/>
          <p:cNvSpPr/>
          <p:nvPr/>
        </p:nvSpPr>
        <p:spPr>
          <a:xfrm>
            <a:off x="10717453" y="2886820"/>
            <a:ext cx="187200" cy="159000"/>
          </a:xfrm>
          <a:prstGeom prst="ellipse">
            <a:avLst/>
          </a:prstGeom>
          <a:solidFill>
            <a:srgbClr val="3636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p28"/>
          <p:cNvSpPr txBox="1"/>
          <p:nvPr/>
        </p:nvSpPr>
        <p:spPr>
          <a:xfrm>
            <a:off x="10387867" y="2240631"/>
            <a:ext cx="704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600">
                <a:solidFill>
                  <a:srgbClr val="FFFFFF"/>
                </a:solidFill>
              </a:rPr>
              <a:t>4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8"/>
          <p:cNvSpPr txBox="1"/>
          <p:nvPr/>
        </p:nvSpPr>
        <p:spPr>
          <a:xfrm>
            <a:off x="9902013" y="3251213"/>
            <a:ext cx="167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마이</a:t>
            </a:r>
            <a:r>
              <a:rPr lang="ko-KR" sz="1800">
                <a:solidFill>
                  <a:schemeClr val="lt1"/>
                </a:solidFill>
              </a:rPr>
              <a:t> 페이지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8"/>
          <p:cNvSpPr txBox="1"/>
          <p:nvPr/>
        </p:nvSpPr>
        <p:spPr>
          <a:xfrm>
            <a:off x="10164788" y="3724613"/>
            <a:ext cx="154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5.4 ~ 5.8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8"/>
          <p:cNvSpPr txBox="1"/>
          <p:nvPr/>
        </p:nvSpPr>
        <p:spPr>
          <a:xfrm>
            <a:off x="7104704" y="4242328"/>
            <a:ext cx="704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600">
                <a:solidFill>
                  <a:srgbClr val="FFFFFF"/>
                </a:solidFill>
              </a:rPr>
              <a:t>6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8"/>
          <p:cNvSpPr txBox="1"/>
          <p:nvPr/>
        </p:nvSpPr>
        <p:spPr>
          <a:xfrm>
            <a:off x="9262192" y="4242344"/>
            <a:ext cx="704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600">
                <a:solidFill>
                  <a:srgbClr val="FFFFFF"/>
                </a:solidFill>
              </a:rPr>
              <a:t>7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8"/>
          <p:cNvSpPr txBox="1"/>
          <p:nvPr/>
        </p:nvSpPr>
        <p:spPr>
          <a:xfrm>
            <a:off x="4947204" y="4242328"/>
            <a:ext cx="704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600">
                <a:solidFill>
                  <a:srgbClr val="FFFFFF"/>
                </a:solidFill>
              </a:rPr>
              <a:t>5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8"/>
          <p:cNvSpPr txBox="1"/>
          <p:nvPr/>
        </p:nvSpPr>
        <p:spPr>
          <a:xfrm>
            <a:off x="4648938" y="5327800"/>
            <a:ext cx="136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회원가입 기능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8"/>
          <p:cNvSpPr txBox="1"/>
          <p:nvPr/>
        </p:nvSpPr>
        <p:spPr>
          <a:xfrm>
            <a:off x="6550750" y="5327813"/>
            <a:ext cx="167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부가 기능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8"/>
          <p:cNvSpPr txBox="1"/>
          <p:nvPr/>
        </p:nvSpPr>
        <p:spPr>
          <a:xfrm>
            <a:off x="8730200" y="5327813"/>
            <a:ext cx="167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웹페이지 품질 향상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8"/>
          <p:cNvSpPr txBox="1"/>
          <p:nvPr/>
        </p:nvSpPr>
        <p:spPr>
          <a:xfrm>
            <a:off x="4735188" y="6015763"/>
            <a:ext cx="136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5</a:t>
            </a:r>
            <a:r>
              <a:rPr lang="ko-KR" sz="1800">
                <a:solidFill>
                  <a:schemeClr val="lt1"/>
                </a:solidFill>
              </a:rPr>
              <a:t>.8 ~ 5.16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8"/>
          <p:cNvSpPr txBox="1"/>
          <p:nvPr/>
        </p:nvSpPr>
        <p:spPr>
          <a:xfrm>
            <a:off x="6733888" y="6010513"/>
            <a:ext cx="154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5</a:t>
            </a:r>
            <a:r>
              <a:rPr lang="ko-KR" sz="1800">
                <a:solidFill>
                  <a:schemeClr val="lt1"/>
                </a:solidFill>
              </a:rPr>
              <a:t>.14 ~ 5.22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8"/>
          <p:cNvSpPr txBox="1"/>
          <p:nvPr/>
        </p:nvSpPr>
        <p:spPr>
          <a:xfrm>
            <a:off x="8919176" y="6010513"/>
            <a:ext cx="154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5.21 ~ 5.28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6" name="Google Shape;356;p29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7" name="Google Shape;357;p29"/>
          <p:cNvSpPr txBox="1"/>
          <p:nvPr/>
        </p:nvSpPr>
        <p:spPr>
          <a:xfrm>
            <a:off x="3021509" y="65591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Work Plan</a:t>
            </a:r>
            <a:endParaRPr/>
          </a:p>
        </p:txBody>
      </p:sp>
      <p:sp>
        <p:nvSpPr>
          <p:cNvPr id="358" name="Google Shape;358;p29"/>
          <p:cNvSpPr txBox="1"/>
          <p:nvPr/>
        </p:nvSpPr>
        <p:spPr>
          <a:xfrm>
            <a:off x="3385942" y="1514785"/>
            <a:ext cx="88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9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u="sng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60" name="Google Shape;360;p29"/>
          <p:cNvSpPr txBox="1"/>
          <p:nvPr/>
        </p:nvSpPr>
        <p:spPr>
          <a:xfrm>
            <a:off x="3101000" y="1444025"/>
            <a:ext cx="18462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9"/>
          <p:cNvSpPr txBox="1"/>
          <p:nvPr/>
        </p:nvSpPr>
        <p:spPr>
          <a:xfrm>
            <a:off x="3519075" y="1514775"/>
            <a:ext cx="44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rgbClr val="FFFFFF"/>
                </a:solidFill>
              </a:rPr>
              <a:t>WEEK 8 최종 테스트</a:t>
            </a:r>
            <a:endParaRPr sz="2600"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rgbClr val="A5A5A5"/>
                </a:solidFill>
              </a:rPr>
              <a:t> </a:t>
            </a:r>
            <a:endParaRPr sz="2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9"/>
          <p:cNvSpPr txBox="1"/>
          <p:nvPr/>
        </p:nvSpPr>
        <p:spPr>
          <a:xfrm>
            <a:off x="8200879" y="2482440"/>
            <a:ext cx="704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9"/>
          <p:cNvSpPr txBox="1"/>
          <p:nvPr/>
        </p:nvSpPr>
        <p:spPr>
          <a:xfrm>
            <a:off x="6007304" y="2482440"/>
            <a:ext cx="704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600">
                <a:solidFill>
                  <a:srgbClr val="FFFFFF"/>
                </a:solidFill>
              </a:rPr>
              <a:t>1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29"/>
          <p:cNvGrpSpPr/>
          <p:nvPr/>
        </p:nvGrpSpPr>
        <p:grpSpPr>
          <a:xfrm>
            <a:off x="6281020" y="3238220"/>
            <a:ext cx="2352118" cy="159000"/>
            <a:chOff x="1152940" y="3432314"/>
            <a:chExt cx="1831725" cy="159000"/>
          </a:xfrm>
        </p:grpSpPr>
        <p:sp>
          <p:nvSpPr>
            <p:cNvPr id="365" name="Google Shape;365;p29"/>
            <p:cNvSpPr/>
            <p:nvPr/>
          </p:nvSpPr>
          <p:spPr>
            <a:xfrm>
              <a:off x="1152940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2838865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67" name="Google Shape;367;p29"/>
            <p:cNvCxnSpPr>
              <a:stCxn id="365" idx="2"/>
              <a:endCxn id="366" idx="2"/>
            </p:cNvCxnSpPr>
            <p:nvPr/>
          </p:nvCxnSpPr>
          <p:spPr>
            <a:xfrm>
              <a:off x="1152940" y="3511814"/>
              <a:ext cx="1686000" cy="0"/>
            </a:xfrm>
            <a:prstGeom prst="straightConnector1">
              <a:avLst/>
            </a:prstGeom>
            <a:noFill/>
            <a:ln cap="flat" cmpd="sng" w="9525">
              <a:solidFill>
                <a:srgbClr val="36363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68" name="Google Shape;368;p29"/>
          <p:cNvSpPr txBox="1"/>
          <p:nvPr/>
        </p:nvSpPr>
        <p:spPr>
          <a:xfrm>
            <a:off x="5635650" y="3665675"/>
            <a:ext cx="154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동작 테스트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9"/>
          <p:cNvSpPr txBox="1"/>
          <p:nvPr/>
        </p:nvSpPr>
        <p:spPr>
          <a:xfrm>
            <a:off x="7729150" y="3665663"/>
            <a:ext cx="167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오류 검출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9"/>
          <p:cNvSpPr txBox="1"/>
          <p:nvPr/>
        </p:nvSpPr>
        <p:spPr>
          <a:xfrm>
            <a:off x="5728951" y="4104913"/>
            <a:ext cx="136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5</a:t>
            </a:r>
            <a:r>
              <a:rPr lang="ko-KR" sz="1800">
                <a:solidFill>
                  <a:schemeClr val="lt1"/>
                </a:solidFill>
              </a:rPr>
              <a:t>.27 ~ 5.28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9"/>
          <p:cNvSpPr txBox="1"/>
          <p:nvPr/>
        </p:nvSpPr>
        <p:spPr>
          <a:xfrm>
            <a:off x="7916751" y="4104913"/>
            <a:ext cx="154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5</a:t>
            </a:r>
            <a:r>
              <a:rPr lang="ko-KR" sz="1800">
                <a:solidFill>
                  <a:schemeClr val="lt1"/>
                </a:solidFill>
              </a:rPr>
              <a:t>.27 ~ 5.28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30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7" name="Google Shape;377;p30"/>
          <p:cNvSpPr txBox="1"/>
          <p:nvPr/>
        </p:nvSpPr>
        <p:spPr>
          <a:xfrm>
            <a:off x="3021509" y="65591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Work Plan</a:t>
            </a:r>
            <a:endParaRPr/>
          </a:p>
        </p:txBody>
      </p:sp>
      <p:sp>
        <p:nvSpPr>
          <p:cNvPr id="378" name="Google Shape;378;p30"/>
          <p:cNvSpPr txBox="1"/>
          <p:nvPr/>
        </p:nvSpPr>
        <p:spPr>
          <a:xfrm>
            <a:off x="3385942" y="1514785"/>
            <a:ext cx="88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0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u="sng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80" name="Google Shape;380;p30"/>
          <p:cNvSpPr txBox="1"/>
          <p:nvPr/>
        </p:nvSpPr>
        <p:spPr>
          <a:xfrm>
            <a:off x="3101000" y="1444025"/>
            <a:ext cx="18462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0"/>
          <p:cNvSpPr txBox="1"/>
          <p:nvPr/>
        </p:nvSpPr>
        <p:spPr>
          <a:xfrm>
            <a:off x="3519075" y="1514775"/>
            <a:ext cx="44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rgbClr val="FFFFFF"/>
                </a:solidFill>
              </a:rPr>
              <a:t>WEEK 8~10 최종 점검</a:t>
            </a:r>
            <a:endParaRPr sz="2600"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rgbClr val="A5A5A5"/>
                </a:solidFill>
              </a:rPr>
              <a:t> </a:t>
            </a:r>
            <a:endParaRPr sz="2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0"/>
          <p:cNvSpPr txBox="1"/>
          <p:nvPr/>
        </p:nvSpPr>
        <p:spPr>
          <a:xfrm>
            <a:off x="8200879" y="2482440"/>
            <a:ext cx="704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0"/>
          <p:cNvSpPr txBox="1"/>
          <p:nvPr/>
        </p:nvSpPr>
        <p:spPr>
          <a:xfrm>
            <a:off x="6007304" y="2482440"/>
            <a:ext cx="704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600">
                <a:solidFill>
                  <a:srgbClr val="FFFFFF"/>
                </a:solidFill>
              </a:rPr>
              <a:t>1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30"/>
          <p:cNvGrpSpPr/>
          <p:nvPr/>
        </p:nvGrpSpPr>
        <p:grpSpPr>
          <a:xfrm>
            <a:off x="6281020" y="3238220"/>
            <a:ext cx="2352118" cy="159000"/>
            <a:chOff x="1152940" y="3432314"/>
            <a:chExt cx="1831725" cy="159000"/>
          </a:xfrm>
        </p:grpSpPr>
        <p:sp>
          <p:nvSpPr>
            <p:cNvPr id="385" name="Google Shape;385;p30"/>
            <p:cNvSpPr/>
            <p:nvPr/>
          </p:nvSpPr>
          <p:spPr>
            <a:xfrm>
              <a:off x="1152940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2838865" y="3432314"/>
              <a:ext cx="145800" cy="159000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87" name="Google Shape;387;p30"/>
            <p:cNvCxnSpPr>
              <a:stCxn id="385" idx="2"/>
              <a:endCxn id="386" idx="2"/>
            </p:cNvCxnSpPr>
            <p:nvPr/>
          </p:nvCxnSpPr>
          <p:spPr>
            <a:xfrm>
              <a:off x="1152940" y="3511814"/>
              <a:ext cx="1686000" cy="0"/>
            </a:xfrm>
            <a:prstGeom prst="straightConnector1">
              <a:avLst/>
            </a:prstGeom>
            <a:noFill/>
            <a:ln cap="flat" cmpd="sng" w="9525">
              <a:solidFill>
                <a:srgbClr val="36363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88" name="Google Shape;388;p30"/>
          <p:cNvSpPr txBox="1"/>
          <p:nvPr/>
        </p:nvSpPr>
        <p:spPr>
          <a:xfrm>
            <a:off x="5635650" y="3665675"/>
            <a:ext cx="154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오류 수정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0"/>
          <p:cNvSpPr txBox="1"/>
          <p:nvPr/>
        </p:nvSpPr>
        <p:spPr>
          <a:xfrm>
            <a:off x="7729150" y="3665663"/>
            <a:ext cx="167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서버 배포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0"/>
          <p:cNvSpPr txBox="1"/>
          <p:nvPr/>
        </p:nvSpPr>
        <p:spPr>
          <a:xfrm>
            <a:off x="5822251" y="4104913"/>
            <a:ext cx="136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5.29 ~ 6.7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0"/>
          <p:cNvSpPr txBox="1"/>
          <p:nvPr/>
        </p:nvSpPr>
        <p:spPr>
          <a:xfrm>
            <a:off x="7981876" y="4104913"/>
            <a:ext cx="154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6</a:t>
            </a:r>
            <a:r>
              <a:rPr lang="ko-KR" sz="1800">
                <a:solidFill>
                  <a:schemeClr val="lt1"/>
                </a:solidFill>
              </a:rPr>
              <a:t>.8 ~ 6.12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Google Shape;396;p31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7" name="Google Shape;397;p31"/>
          <p:cNvSpPr txBox="1"/>
          <p:nvPr/>
        </p:nvSpPr>
        <p:spPr>
          <a:xfrm>
            <a:off x="3100909" y="76461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Work Plan</a:t>
            </a:r>
            <a:endParaRPr/>
          </a:p>
        </p:txBody>
      </p:sp>
      <p:sp>
        <p:nvSpPr>
          <p:cNvPr id="398" name="Google Shape;398;p31"/>
          <p:cNvSpPr txBox="1"/>
          <p:nvPr/>
        </p:nvSpPr>
        <p:spPr>
          <a:xfrm>
            <a:off x="3385942" y="1287835"/>
            <a:ext cx="88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1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u="sng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00" name="Google Shape;4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000" y="2111675"/>
            <a:ext cx="8996697" cy="26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04040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3313550" y="381018"/>
            <a:ext cx="54465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chemeClr val="lt1"/>
                </a:solidFill>
              </a:rPr>
              <a:t>INDEX</a:t>
            </a:r>
            <a:endParaRPr sz="3400"/>
          </a:p>
        </p:txBody>
      </p:sp>
      <p:sp>
        <p:nvSpPr>
          <p:cNvPr id="95" name="Google Shape;95;p14"/>
          <p:cNvSpPr txBox="1"/>
          <p:nvPr/>
        </p:nvSpPr>
        <p:spPr>
          <a:xfrm>
            <a:off x="3667400" y="1613705"/>
            <a:ext cx="5446500" cy="3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AutoNum type="arabicPeriod"/>
            </a:pPr>
            <a:r>
              <a:rPr lang="ko-KR" sz="3600">
                <a:solidFill>
                  <a:schemeClr val="lt1"/>
                </a:solidFill>
              </a:rPr>
              <a:t>About Us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AutoNum type="arabicPeriod"/>
            </a:pPr>
            <a:r>
              <a:rPr lang="ko-KR" sz="3600">
                <a:solidFill>
                  <a:schemeClr val="lt1"/>
                </a:solidFill>
              </a:rPr>
              <a:t>Introduction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AutoNum type="arabicPeriod"/>
            </a:pPr>
            <a:r>
              <a:rPr lang="ko-KR" sz="3600">
                <a:solidFill>
                  <a:schemeClr val="lt1"/>
                </a:solidFill>
              </a:rPr>
              <a:t>User Story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AutoNum type="arabicPeriod"/>
            </a:pPr>
            <a:r>
              <a:rPr lang="ko-KR" sz="3600">
                <a:solidFill>
                  <a:schemeClr val="lt1"/>
                </a:solidFill>
              </a:rPr>
              <a:t>Use Case 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AutoNum type="arabicPeriod"/>
            </a:pPr>
            <a:r>
              <a:rPr lang="ko-KR" sz="3600">
                <a:solidFill>
                  <a:schemeClr val="lt1"/>
                </a:solidFill>
              </a:rPr>
              <a:t>Benefit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AutoNum type="arabicPeriod"/>
            </a:pPr>
            <a:r>
              <a:rPr lang="ko-KR" sz="3600">
                <a:solidFill>
                  <a:schemeClr val="lt1"/>
                </a:solidFill>
              </a:rPr>
              <a:t>Workplan</a:t>
            </a:r>
            <a:endParaRPr sz="3600">
              <a:solidFill>
                <a:schemeClr val="lt1"/>
              </a:solidFill>
            </a:endParaRPr>
          </a:p>
        </p:txBody>
      </p:sp>
      <p:cxnSp>
        <p:nvCxnSpPr>
          <p:cNvPr id="96" name="Google Shape;96;p14"/>
          <p:cNvCxnSpPr/>
          <p:nvPr/>
        </p:nvCxnSpPr>
        <p:spPr>
          <a:xfrm>
            <a:off x="3479900" y="1215925"/>
            <a:ext cx="5113800" cy="78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32"/>
          <p:cNvSpPr txBox="1"/>
          <p:nvPr/>
        </p:nvSpPr>
        <p:spPr>
          <a:xfrm>
            <a:off x="3372678" y="3038805"/>
            <a:ext cx="544664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32"/>
          <p:cNvCxnSpPr/>
          <p:nvPr/>
        </p:nvCxnSpPr>
        <p:spPr>
          <a:xfrm>
            <a:off x="490331" y="5615608"/>
            <a:ext cx="1121133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08" name="Google Shape;4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25" y="207225"/>
            <a:ext cx="11211347" cy="5408374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2"/>
          <p:cNvSpPr txBox="1"/>
          <p:nvPr/>
        </p:nvSpPr>
        <p:spPr>
          <a:xfrm>
            <a:off x="490331" y="5746268"/>
            <a:ext cx="5605669" cy="785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600">
                <a:solidFill>
                  <a:schemeClr val="lt1"/>
                </a:solidFill>
              </a:rPr>
              <a:t>Subject : 소프트웨어공학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600">
                <a:solidFill>
                  <a:schemeClr val="lt1"/>
                </a:solidFill>
              </a:rPr>
              <a:t>조원 : 박재성 이상목 이준병 이진우 윤동준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10" name="Google Shape;410;p32"/>
          <p:cNvSpPr txBox="1"/>
          <p:nvPr/>
        </p:nvSpPr>
        <p:spPr>
          <a:xfrm>
            <a:off x="3372750" y="1894600"/>
            <a:ext cx="5446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900"/>
              <a:t>★</a:t>
            </a:r>
            <a:r>
              <a:rPr b="1" lang="ko-KR" sz="5900">
                <a:solidFill>
                  <a:srgbClr val="FF0000"/>
                </a:solidFill>
              </a:rPr>
              <a:t>감</a:t>
            </a:r>
            <a:r>
              <a:rPr b="1" i="0" lang="ko-KR" sz="5900" u="none" cap="none" strike="noStrike">
                <a:solidFill>
                  <a:srgbClr val="0000FF"/>
                </a:solidFill>
              </a:rPr>
              <a:t>사</a:t>
            </a:r>
            <a:r>
              <a:rPr b="1" i="0" lang="ko-KR" sz="5900" u="none" cap="none" strike="noStrike">
                <a:solidFill>
                  <a:srgbClr val="00FF00"/>
                </a:solidFill>
              </a:rPr>
              <a:t>합</a:t>
            </a:r>
            <a:r>
              <a:rPr b="1" i="0" lang="ko-KR" sz="5900" u="none" cap="none" strike="noStrike">
                <a:solidFill>
                  <a:srgbClr val="FF00FF"/>
                </a:solidFill>
              </a:rPr>
              <a:t>니</a:t>
            </a:r>
            <a:r>
              <a:rPr b="1" i="0" lang="ko-KR" sz="5900" u="none" cap="none" strike="noStrike">
                <a:solidFill>
                  <a:srgbClr val="FFFF00"/>
                </a:solidFill>
              </a:rPr>
              <a:t>다</a:t>
            </a:r>
            <a:r>
              <a:rPr lang="ko-KR" sz="5900"/>
              <a:t>★</a:t>
            </a:r>
            <a:endParaRPr b="0" i="0" sz="5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15"/>
          <p:cNvCxnSpPr/>
          <p:nvPr/>
        </p:nvCxnSpPr>
        <p:spPr>
          <a:xfrm>
            <a:off x="3061252" y="764615"/>
            <a:ext cx="0" cy="5199561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" name="Google Shape;102;p15"/>
          <p:cNvSpPr txBox="1"/>
          <p:nvPr/>
        </p:nvSpPr>
        <p:spPr>
          <a:xfrm>
            <a:off x="3100909" y="703040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ABOUT US</a:t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3396742" y="1287760"/>
            <a:ext cx="88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3396750" y="3928550"/>
            <a:ext cx="14730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윤동준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5220825" y="3928550"/>
            <a:ext cx="14730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박재성                                                             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7044925" y="3929850"/>
            <a:ext cx="13500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이진우 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8721850" y="3928550"/>
            <a:ext cx="14730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이상목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10275763" y="3929850"/>
            <a:ext cx="14730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이준병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3656975" y="6257925"/>
            <a:ext cx="9834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팀장 레드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1838" y="4240600"/>
            <a:ext cx="135000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6988" y="4251050"/>
            <a:ext cx="135000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마법전대 마지렌쟈(파워레인저 매직포스) / &lt;파워레인저 매직포스&gt;의 ..." id="112" name="Google Shape;11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350" y="4251050"/>
            <a:ext cx="136050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추억의 전대물 파워레인저 매직포스" id="113" name="Google Shape;113;p15"/>
          <p:cNvPicPr preferRelativeResize="0"/>
          <p:nvPr/>
        </p:nvPicPr>
        <p:blipFill rotWithShape="1">
          <a:blip r:embed="rId6">
            <a:alphaModFix/>
          </a:blip>
          <a:srcRect b="0" l="1895" r="1904" t="0"/>
          <a:stretch/>
        </p:blipFill>
        <p:spPr>
          <a:xfrm>
            <a:off x="5306350" y="1528138"/>
            <a:ext cx="468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5494900" y="6260550"/>
            <a:ext cx="9834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블루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7257076" y="6260550"/>
            <a:ext cx="9834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팀원 그린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8882500" y="6260550"/>
            <a:ext cx="11130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핑크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0590000" y="6257925"/>
            <a:ext cx="9834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옐로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3675" y="4251050"/>
            <a:ext cx="135000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6700" y="4251038"/>
            <a:ext cx="1350000" cy="18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u="sng">
                <a:solidFill>
                  <a:schemeClr val="lt1"/>
                </a:solidFill>
              </a:rPr>
              <a:t>ABOUT US</a:t>
            </a:r>
            <a:endParaRPr u="sng"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16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" name="Google Shape;126;p16"/>
          <p:cNvSpPr txBox="1"/>
          <p:nvPr/>
        </p:nvSpPr>
        <p:spPr>
          <a:xfrm>
            <a:off x="3100909" y="76461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Introduction</a:t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3385942" y="1287835"/>
            <a:ext cx="88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3614550" y="2143075"/>
            <a:ext cx="7962600" cy="30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3F3F3"/>
                </a:solidFill>
              </a:rPr>
              <a:t> </a:t>
            </a:r>
            <a:r>
              <a:rPr b="1" lang="ko-KR" sz="2500">
                <a:solidFill>
                  <a:srgbClr val="F3F3F3"/>
                </a:solidFill>
              </a:rPr>
              <a:t> </a:t>
            </a:r>
            <a:endParaRPr b="1" sz="2500">
              <a:solidFill>
                <a:srgbClr val="F3F3F3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F3F3F3"/>
                </a:solidFill>
              </a:rPr>
              <a:t>간단한 심부름 혹은 부탁을 들어주는 </a:t>
            </a:r>
            <a:endParaRPr sz="2500">
              <a:solidFill>
                <a:srgbClr val="F3F3F3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F3F3F3"/>
                </a:solidFill>
              </a:rPr>
              <a:t>알바 주선 웹사이트</a:t>
            </a:r>
            <a:endParaRPr sz="25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/>
          </a:p>
        </p:txBody>
      </p:sp>
      <p:sp>
        <p:nvSpPr>
          <p:cNvPr id="129" name="Google Shape;129;p16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INTRODUCTION</a:t>
            </a:r>
            <a:endParaRPr u="sng"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17"/>
          <p:cNvCxnSpPr/>
          <p:nvPr/>
        </p:nvCxnSpPr>
        <p:spPr>
          <a:xfrm>
            <a:off x="3061252" y="764615"/>
            <a:ext cx="0" cy="5199561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17"/>
          <p:cNvSpPr txBox="1"/>
          <p:nvPr/>
        </p:nvSpPr>
        <p:spPr>
          <a:xfrm>
            <a:off x="3101009" y="764615"/>
            <a:ext cx="90909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User Story</a:t>
            </a: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3243475" y="1277900"/>
            <a:ext cx="8806200" cy="53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F3F3F3"/>
                </a:solidFill>
              </a:rPr>
              <a:t>[메인페이지]</a:t>
            </a:r>
            <a:endParaRPr b="1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3F3F3"/>
                </a:solidFill>
              </a:rPr>
              <a:t>As </a:t>
            </a:r>
            <a:r>
              <a:rPr lang="ko-KR" sz="1300">
                <a:solidFill>
                  <a:srgbClr val="F3F3F3"/>
                </a:solidFill>
              </a:rPr>
              <a:t>사용자, 나는 회원가입/탈퇴를 하고 싶다.</a:t>
            </a:r>
            <a:endParaRPr sz="13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3F3F3"/>
                </a:solidFill>
              </a:rPr>
              <a:t>As 사용자, </a:t>
            </a:r>
            <a:r>
              <a:rPr lang="ko-KR" sz="1300">
                <a:solidFill>
                  <a:srgbClr val="F3F3F3"/>
                </a:solidFill>
              </a:rPr>
              <a:t>나는 로그인/로그아웃을 하고 싶다.</a:t>
            </a:r>
            <a:endParaRPr sz="13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3F3F3"/>
                </a:solidFill>
              </a:rPr>
              <a:t>As 사용자, 나는 내 프로필을 작성하고 싶다.</a:t>
            </a:r>
            <a:endParaRPr sz="13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3F3F3"/>
                </a:solidFill>
              </a:rPr>
              <a:t>As 사용자, 나는 이력서를 적고 싶다.</a:t>
            </a:r>
            <a:endParaRPr sz="13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3F3F3"/>
                </a:solidFill>
              </a:rPr>
              <a:t>As 사용자, 나는 동네를 바꾸고 싶다.</a:t>
            </a:r>
            <a:endParaRPr sz="13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3F3F3"/>
                </a:solidFill>
              </a:rPr>
              <a:t>As 사용자, 나는 동네 설정을 하고 싶다.</a:t>
            </a:r>
            <a:endParaRPr sz="13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3F3F3"/>
                </a:solidFill>
              </a:rPr>
              <a:t>As 사용자, 나는 상대방의 정보를 알고 싶다.</a:t>
            </a:r>
            <a:endParaRPr sz="13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3F3F3"/>
                </a:solidFill>
              </a:rPr>
              <a:t>As 사용자, 나는 즐겨찾기 기능을 하고 싶다.</a:t>
            </a:r>
            <a:endParaRPr sz="13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lt1"/>
                </a:solidFill>
              </a:rPr>
              <a:t>[</a:t>
            </a:r>
            <a:r>
              <a:rPr b="1" lang="ko-KR">
                <a:solidFill>
                  <a:schemeClr val="lt1"/>
                </a:solidFill>
              </a:rPr>
              <a:t>알림이]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사용자, 나는 알림을 받거나 끄고 싶다.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사용자, 나는 일의 진행 상황을 알고 싶다. 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chemeClr val="lt1"/>
                </a:solidFill>
              </a:rPr>
              <a:t>As 사용자, 나는 일의 진행 상황을 알리고 싶다.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>
                <a:solidFill>
                  <a:schemeClr val="lt1"/>
                </a:solidFill>
              </a:rPr>
              <a:t>[</a:t>
            </a:r>
            <a:r>
              <a:rPr b="1" lang="ko-KR">
                <a:solidFill>
                  <a:srgbClr val="FFFFFF"/>
                </a:solidFill>
              </a:rPr>
              <a:t>리뷰 및 평점]</a:t>
            </a:r>
            <a:endParaRPr b="1"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리뷰를 남기고 싶다.</a:t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리뷰를 보고 싶다.</a:t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다른 사용자를 신고하고 싶다.</a:t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사이트에서 실제 거래가 얼마나 있었는지 확인하고 싶다.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USER STORY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8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18"/>
          <p:cNvSpPr txBox="1"/>
          <p:nvPr/>
        </p:nvSpPr>
        <p:spPr>
          <a:xfrm>
            <a:off x="3101009" y="76461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User Story</a:t>
            </a:r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3243475" y="1277900"/>
            <a:ext cx="8806200" cy="5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lt1"/>
                </a:solidFill>
              </a:rPr>
              <a:t>[운영]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규칙에 어긋나는 글을 지울 수 있어야 한다. 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회원가입 신청을 승인/거절할 수 있어야 한다. 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악성 회원을 탈퇴시킬 수 있어야 한다.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문의사항을 읽고 답변할 수 있어야 한다.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공지사항에 글 쓸 권한이 있어야 한다.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회원들에게 정보를 공지할 수 있어야 한다.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관리자 전용 페이지로 여러 관리를 한 번에 하고 싶다.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명예의 멤버를 지정할 수 있어야 한다.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불량회원에게 로그인 불가 조치를 넣을 수 있다.</a:t>
            </a:r>
            <a:endParaRPr sz="13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</a:rPr>
              <a:t>As 운영자, 나는 경고를 줄 수 있어야 한다.</a:t>
            </a:r>
            <a:endParaRPr b="1"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>
                <a:solidFill>
                  <a:srgbClr val="FFFFFF"/>
                </a:solidFill>
              </a:rPr>
              <a:t>[기타]</a:t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핸드폰으로 보고 싶다.</a:t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동네 회원 수를 알고 싶다.</a:t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운영자에게 질문하고 싶다.</a:t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공지사항을 읽고 싶다.</a:t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>
                <a:solidFill>
                  <a:srgbClr val="FFFFFF"/>
                </a:solidFill>
              </a:rPr>
              <a:t>As 사용자, 나는 시작페이지로 가고 싶다.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USER STORY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 CASE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19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19"/>
          <p:cNvSpPr txBox="1"/>
          <p:nvPr/>
        </p:nvSpPr>
        <p:spPr>
          <a:xfrm>
            <a:off x="3061259" y="535240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Use Case Description</a:t>
            </a:r>
            <a:endParaRPr/>
          </a:p>
        </p:txBody>
      </p:sp>
      <p:graphicFrame>
        <p:nvGraphicFramePr>
          <p:cNvPr id="152" name="Google Shape;152;p19"/>
          <p:cNvGraphicFramePr/>
          <p:nvPr/>
        </p:nvGraphicFramePr>
        <p:xfrm>
          <a:off x="7740000" y="111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{E56C9226-BBA4-444B-AD1D-437766DCE1CA}</a:tableStyleId>
              </a:tblPr>
              <a:tblGrid>
                <a:gridCol w="958200"/>
                <a:gridCol w="3059400"/>
              </a:tblGrid>
              <a:tr h="342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Usecase 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FFFFFF"/>
                          </a:solidFill>
                        </a:rPr>
                        <a:t>게시판 글 올리기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액터명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주 액터: 사용자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부 액터: </a:t>
                      </a: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시스템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개요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 중 구인이나 구직이 필요한 경우 게시판에 글을 올린다.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사용자는 로그인이 되어있어야 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게시판에 글이 등록된다.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게시판에 글이 등록되지 않는다.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1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기본흐름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1.게시판의 글쓰기 버튼을 누른다.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2.사용자가 구인/구직 하고 싶은 지역을 설정한다.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3.사용자가 구인을 할 지 구직을 할 지 선택한다.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4.사용자가 하고자 하는 일의 카테고리를 분류한다.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5.구체적인 글을 입력한다.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6.등록하기 버튼을 누른다.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7.시스템이 게시판에 사용자의 글을 등록한다.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0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대체흐름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2a. 지역을 잘 못 설정한 경우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2a.1 ‘지역을 확인해주세요’ 메시지를 출력한다.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2a.2 내 정보 관리 UC를 실행한다.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3" name="Google Shape;153;p19"/>
          <p:cNvGraphicFramePr/>
          <p:nvPr/>
        </p:nvGraphicFramePr>
        <p:xfrm>
          <a:off x="3314088" y="1119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{E56C9226-BBA4-444B-AD1D-437766DCE1CA}</a:tableStyleId>
              </a:tblPr>
              <a:tblGrid>
                <a:gridCol w="829700"/>
                <a:gridCol w="3187900"/>
              </a:tblGrid>
              <a:tr h="30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Usecase 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FFFFFF"/>
                          </a:solidFill>
                        </a:rPr>
                        <a:t>로그인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액터명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주 액터: 사용자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부 액터: 회원 데이터베이스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개요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사용자가 홈페이지를 이용할 권한을 갖기 위해 로그인한다.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사용자는 회원가입을 한 상태여야 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사용자는 탈퇴한 회원이 아니어야 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사용자의 로그인 정보가 서버에 있어야 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사용자는 로그인 한 회원으로서 시스템을 사용할 수 있다.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기본흐름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1.사용자는 ID입력창에 ID를 입력한다.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2.사용자는 비밀번호 입력창에 비밀번호를 입력한다.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3.모두 입력한 것을 확인하고 로그인 버튼을 클릭한다.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4.시스템은 입력받은 사용자 ID와 비밀번호 정보가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   일치하는지 확인한다.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5.사용자는 로그인 한 회원으로서 시스템을 사용한다.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87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대체흐름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4a. 정보가 일치하지 않을 경우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4a.1 로그인 실패 메시지를 사용자에게 출력한다.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4a.2 기본흐름 1로 돌아간다.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4" name="Google Shape;154;p19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USE CASE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20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160" name="Google Shape;160;p20"/>
          <p:cNvGraphicFramePr/>
          <p:nvPr/>
        </p:nvGraphicFramePr>
        <p:xfrm>
          <a:off x="7740000" y="111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{E56C9226-BBA4-444B-AD1D-437766DCE1CA}</a:tableStyleId>
              </a:tblPr>
              <a:tblGrid>
                <a:gridCol w="837000"/>
                <a:gridCol w="3180600"/>
              </a:tblGrid>
              <a:tr h="37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Usecase 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FFFFFF"/>
                          </a:solidFill>
                        </a:rPr>
                        <a:t>별점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액터명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주 액터: 사용자1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부 액터: 사용자2, 시스템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개요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구인/구직한 서로의 사용자들이 별점을 매긴다.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사용자들이 로그인 되어 있어야 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사용자1과 2는 구인자,구직자로서 서비스를 이용한 상태여야한다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사용자들이 서로의 별점을 평가한다.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기본흐름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1. </a:t>
                      </a: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서비스가 끝난 후  사용자1이 사용자2에 대하여 별점을 매긴다.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2.시스템은 사용자1이 매긴 별점을 사용자2의 정보에 등록한다.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3.시스템은 별점을 매긴 사용자1에게 정해진 포인트를 제공한다.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대체흐름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1a.별점을 매기지 않는경우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1a.1 사용자2의 정보에 별점을 등록하지 않고 별점 유스케이스를 종료한다.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1" name="Google Shape;161;p20"/>
          <p:cNvGraphicFramePr/>
          <p:nvPr/>
        </p:nvGraphicFramePr>
        <p:xfrm>
          <a:off x="3315600" y="111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{E56C9226-BBA4-444B-AD1D-437766DCE1CA}</a:tableStyleId>
              </a:tblPr>
              <a:tblGrid>
                <a:gridCol w="829725"/>
                <a:gridCol w="3187875"/>
              </a:tblGrid>
              <a:tr h="37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Usecase 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FFFFFF"/>
                          </a:solidFill>
                        </a:rPr>
                        <a:t>알림이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액터명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주 액터: 사용자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개요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사용자에게 주요 알림사항이 있는지 확인한다.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사용자는 로그인이 되어 있어야 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사용자는 알림 상태를 확인할 수 있다.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기본흐름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1. 시스템에서 알림 데이터가 있는지 확인한다.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2. 알림 데이터를 표시한다.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대체흐름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1a  알림 데이터가 없는경우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1a.1 알림이 UC를 종료한다.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2" name="Google Shape;162;p20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USE CASE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21"/>
          <p:cNvCxnSpPr/>
          <p:nvPr/>
        </p:nvCxnSpPr>
        <p:spPr>
          <a:xfrm>
            <a:off x="3061252" y="764615"/>
            <a:ext cx="0" cy="519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8" name="Google Shape;168;p21"/>
          <p:cNvSpPr txBox="1"/>
          <p:nvPr/>
        </p:nvSpPr>
        <p:spPr>
          <a:xfrm>
            <a:off x="2867146" y="624065"/>
            <a:ext cx="909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9" name="Google Shape;169;p21"/>
          <p:cNvGraphicFramePr/>
          <p:nvPr/>
        </p:nvGraphicFramePr>
        <p:xfrm>
          <a:off x="3315600" y="111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{E56C9226-BBA4-444B-AD1D-437766DCE1CA}</a:tableStyleId>
              </a:tblPr>
              <a:tblGrid>
                <a:gridCol w="829700"/>
                <a:gridCol w="3187900"/>
              </a:tblGrid>
              <a:tr h="38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Usecase </a:t>
                      </a: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FFFFFF"/>
                          </a:solidFill>
                        </a:rPr>
                        <a:t>문의하기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액터명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주 액터: 사용자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6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개요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사용자가 운영자에게 자신의 조건을 피력할 수 있는 창구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사용자는 로그인이 되어 있어야 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문의 정보가 서버로 발송 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6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기본흐름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1. 사용자는 문의하기 버튼을 누른다.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2. 문의하기 카테고리를 선택한다.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3. 문의사항 제목/내용을 작성한다.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4.전송버튼을 누른다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5. 서버로 문의 내용이 발송 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1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대체흐름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2a. 카테고리를 선택하지 않은 경우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2a.1 카테고리를 선택해주세요 경고 메시지를 띄운다.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2a.2 기본흐름 2로 돌아간다.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4a 제목/내용 중의 한 Text가 없는 경우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4a.1 빈 공간을 작성해 주세요 경고 메시지를 띄운다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4a.2 기본흐름 3으로 돌아간다.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0" name="Google Shape;170;p21"/>
          <p:cNvGraphicFramePr/>
          <p:nvPr/>
        </p:nvGraphicFramePr>
        <p:xfrm>
          <a:off x="7740000" y="111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{E56C9226-BBA4-444B-AD1D-437766DCE1CA}</a:tableStyleId>
              </a:tblPr>
              <a:tblGrid>
                <a:gridCol w="829700"/>
                <a:gridCol w="3187900"/>
              </a:tblGrid>
              <a:tr h="38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Use case 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FFFFFF"/>
                          </a:solidFill>
                        </a:rPr>
                        <a:t>회원정지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액터명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주 액터: 운영자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부 액터: 시스템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6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개요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운영자가 불량 회원을 탈퇴처리 한다.  //불량 회원 기준 명확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운영자가 관리자 페이지로 접속한다.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사후조건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특정 회원의 계정정지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기본흐름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1. 운영자가 회원관리 버튼을 클릭한다.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2. 운영자가 검색창에 불량 회원을 검색한다.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3. 운영자가 회원 탈퇴 버튼을 누른다..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4. 시스템은 회원을 탈퇴 처리하고 회원정보를 삭제한다.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1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FFFFFF"/>
                          </a:solidFill>
                        </a:rPr>
                        <a:t>대체흐름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1" name="Google Shape;171;p21"/>
          <p:cNvSpPr txBox="1"/>
          <p:nvPr/>
        </p:nvSpPr>
        <p:spPr>
          <a:xfrm>
            <a:off x="-100" y="1149892"/>
            <a:ext cx="30216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ABOUT US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USER STORY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lt1"/>
                </a:solidFill>
              </a:rPr>
              <a:t>USE CASE</a:t>
            </a:r>
            <a:endParaRPr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BENEFIT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WORK PLAN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